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811" r:id="rId2"/>
    <p:sldId id="256" r:id="rId3"/>
    <p:sldId id="274" r:id="rId4"/>
    <p:sldId id="275" r:id="rId5"/>
    <p:sldId id="296" r:id="rId6"/>
    <p:sldId id="280" r:id="rId7"/>
    <p:sldId id="292" r:id="rId8"/>
    <p:sldId id="29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76" r:id="rId17"/>
    <p:sldId id="279" r:id="rId18"/>
    <p:sldId id="258" r:id="rId19"/>
    <p:sldId id="259" r:id="rId20"/>
    <p:sldId id="260" r:id="rId21"/>
    <p:sldId id="263" r:id="rId22"/>
    <p:sldId id="294" r:id="rId23"/>
    <p:sldId id="266" r:id="rId24"/>
    <p:sldId id="267" r:id="rId25"/>
    <p:sldId id="268" r:id="rId26"/>
    <p:sldId id="269" r:id="rId27"/>
    <p:sldId id="346" r:id="rId28"/>
    <p:sldId id="849" r:id="rId29"/>
    <p:sldId id="845" r:id="rId30"/>
    <p:sldId id="850" r:id="rId31"/>
    <p:sldId id="270" r:id="rId32"/>
    <p:sldId id="82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AF97-9407-42C7-8E81-578187D02D5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0A4-D143-4B22-8CA5-9DFBB139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7495-5523-8248-B3F1-C9DB45B95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55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7495-5523-8248-B3F1-C9DB45B95B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7495-5523-8248-B3F1-C9DB45B95B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7495-5523-8248-B3F1-C9DB45B95B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560B9-4100-490B-A362-6D809104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2C6E48-98D9-4904-A75F-3AD5DB0A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364" y="6082974"/>
            <a:ext cx="2743200" cy="365125"/>
          </a:xfrm>
        </p:spPr>
        <p:txBody>
          <a:bodyPr/>
          <a:lstStyle/>
          <a:p>
            <a:fld id="{5532BD43-C782-4396-9D13-BB99B59E443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CFFD8A-32E5-40B9-AA39-C6D172B9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0371" y="6082974"/>
            <a:ext cx="764357" cy="365125"/>
          </a:xfr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0" descr="Partnership for Inclusive Disaster Strategies logo of a yellow sun with disasters depicted inside.">
            <a:extLst>
              <a:ext uri="{FF2B5EF4-FFF2-40B4-BE49-F238E27FC236}">
                <a16:creationId xmlns:a16="http://schemas.microsoft.com/office/drawing/2014/main" xmlns="" id="{E87A8A89-7BDB-4D66-9AC5-02F785A41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267490" y="5656083"/>
            <a:ext cx="1470583" cy="11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9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2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1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9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96B-B00D-4B44-A303-1B6DB971F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3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5B25-3D02-4BF6-8FA1-8310A1B7424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196B-B00D-4B44-A303-1B6DB971FC5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0" descr="Partnership for Inclusive Disaster Strategies logo of a yellow sun with disasters depicted inside.">
            <a:extLst>
              <a:ext uri="{FF2B5EF4-FFF2-40B4-BE49-F238E27FC236}">
                <a16:creationId xmlns:a16="http://schemas.microsoft.com/office/drawing/2014/main" xmlns="" id="{9BF19E79-AA71-5140-B436-58D88817FE2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10267490" y="5656083"/>
            <a:ext cx="1470583" cy="11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20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sterstrategi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hyperlink" Target="http://www.brcenter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LTPQsF1A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s.ca.gov/ConsumerCorner/fsbs/" TargetMode="External"/><Relationship Id="rId2" Type="http://schemas.openxmlformats.org/officeDocument/2006/relationships/hyperlink" Target="http://brcenter.org/lib/FSBS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nclusive-em-101.online/courses/inclusive-emergency-management-101-integrating-the-disability-community-in-disaster-planning-and-response/" TargetMode="External"/><Relationship Id="rId4" Type="http://schemas.openxmlformats.org/officeDocument/2006/relationships/hyperlink" Target="https://www.maketherightreal.net/learn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sterstrategie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rcenter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MqKPYaSQAY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21DE005-77F6-7741-8CAD-DAF513443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9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Feeling Safe, Being Safe</a:t>
            </a:r>
            <a:endParaRPr lang="en-US" dirty="0"/>
          </a:p>
        </p:txBody>
      </p:sp>
      <p:sp>
        <p:nvSpPr>
          <p:cNvPr id="7" name="Title 1" descr="Marcie Roth, CEO&#10;www.disasterstrategies.org &#10;"/>
          <p:cNvSpPr txBox="1">
            <a:spLocks/>
          </p:cNvSpPr>
          <p:nvPr/>
        </p:nvSpPr>
        <p:spPr>
          <a:xfrm>
            <a:off x="1694914" y="3727577"/>
            <a:ext cx="8229600" cy="218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Marcie Roth</a:t>
            </a:r>
          </a:p>
          <a:p>
            <a:r>
              <a:rPr lang="en-US" sz="2000" dirty="0">
                <a:solidFill>
                  <a:schemeClr val="tx1"/>
                </a:solidFill>
              </a:rPr>
              <a:t>Partnership for Inclusive Disaster Strategies </a:t>
            </a:r>
          </a:p>
          <a:p>
            <a:r>
              <a:rPr lang="en-US" sz="2000" dirty="0">
                <a:solidFill>
                  <a:schemeClr val="tx1"/>
                </a:solidFill>
                <a:hlinkClick r:id="rId3"/>
              </a:rPr>
              <a:t>www.disasterstrategies.org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Mark </a:t>
            </a:r>
            <a:r>
              <a:rPr lang="en-US" sz="2000" dirty="0">
                <a:solidFill>
                  <a:schemeClr val="tx1"/>
                </a:solidFill>
              </a:rPr>
              <a:t>Starford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Board Resource Center</a:t>
            </a:r>
          </a:p>
          <a:p>
            <a:r>
              <a:rPr lang="en-US" sz="2000" dirty="0">
                <a:solidFill>
                  <a:schemeClr val="tx1"/>
                </a:solidFill>
                <a:hlinkClick r:id="rId4"/>
              </a:rPr>
              <a:t>www.brcenter.org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Partnership for Inclusive Disaster Strategies Logo with the name of the organization and a sun with 4 disster icons depicted within the body of the sun. ">
            <a:extLst>
              <a:ext uri="{FF2B5EF4-FFF2-40B4-BE49-F238E27FC236}">
                <a16:creationId xmlns:a16="http://schemas.microsoft.com/office/drawing/2014/main" xmlns="" id="{29AA735B-D7C7-7041-A5A8-8D783DE94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416" y="2470137"/>
            <a:ext cx="3618476" cy="741410"/>
          </a:xfrm>
          <a:prstGeom prst="rect">
            <a:avLst/>
          </a:prstGeom>
        </p:spPr>
      </p:pic>
      <p:pic>
        <p:nvPicPr>
          <p:cNvPr id="9" name="Picture 8" descr="The Board Resource Center logo">
            <a:extLst>
              <a:ext uri="{FF2B5EF4-FFF2-40B4-BE49-F238E27FC236}">
                <a16:creationId xmlns:a16="http://schemas.microsoft.com/office/drawing/2014/main" xmlns="" id="{351F0BA0-5315-C147-A3EE-1245AE9CC0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340"/>
          <a:stretch/>
        </p:blipFill>
        <p:spPr>
          <a:xfrm>
            <a:off x="1174366" y="2398594"/>
            <a:ext cx="3828238" cy="89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91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D99E06-332F-C24A-AC0B-2D3922752CB3}"/>
              </a:ext>
            </a:extLst>
          </p:cNvPr>
          <p:cNvSpPr txBox="1"/>
          <p:nvPr/>
        </p:nvSpPr>
        <p:spPr>
          <a:xfrm>
            <a:off x="4867947" y="820179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Methodology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2161" y="361871"/>
            <a:ext cx="2140756" cy="2076527"/>
            <a:chOff x="389083" y="158671"/>
            <a:chExt cx="2140756" cy="2076527"/>
          </a:xfrm>
        </p:grpSpPr>
        <p:sp>
          <p:nvSpPr>
            <p:cNvPr id="11" name="Oval 10" descr="Button reading &quot;Method&quot;"/>
            <p:cNvSpPr/>
            <p:nvPr/>
          </p:nvSpPr>
          <p:spPr>
            <a:xfrm>
              <a:off x="389083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601240" y="546953"/>
              <a:ext cx="1716443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Method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25074" y="2050118"/>
            <a:ext cx="8482351" cy="42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  <a:cs typeface="Arial"/>
              </a:rPr>
              <a:t>Survey people to find out what they know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cs typeface="Arial"/>
              </a:rPr>
              <a:t>Use 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Easy English (everyday language)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  <a:cs typeface="Arial"/>
              </a:rPr>
              <a:t>Design icons and symbols</a:t>
            </a:r>
          </a:p>
          <a:p>
            <a:pPr marL="313781" indent="-302575">
              <a:lnSpc>
                <a:spcPct val="150000"/>
              </a:lnSpc>
              <a:spcBef>
                <a:spcPts val="600"/>
              </a:spcBef>
              <a:buClr>
                <a:srgbClr val="243F60"/>
              </a:buClr>
              <a:buFont typeface="Arial"/>
              <a:buChar char="•"/>
              <a:tabLst>
                <a:tab pos="313781" algn="l"/>
              </a:tabLst>
            </a:pPr>
            <a:r>
              <a:rPr lang="en-US" sz="2800" dirty="0">
                <a:latin typeface="Trebuchet MS" panose="020B0603020202020204" pitchFamily="34" charset="0"/>
                <a:cs typeface="Arial"/>
              </a:rPr>
              <a:t>N</a:t>
            </a:r>
            <a:r>
              <a:rPr lang="en-US" sz="2800" spc="-9" dirty="0">
                <a:latin typeface="Trebuchet MS" panose="020B0603020202020204" pitchFamily="34" charset="0"/>
                <a:cs typeface="Arial"/>
              </a:rPr>
              <a:t>eed to know </a:t>
            </a:r>
            <a:r>
              <a:rPr lang="en-US" sz="2800" spc="-4" dirty="0">
                <a:latin typeface="Trebuchet MS" panose="020B0603020202020204" pitchFamily="34" charset="0"/>
                <a:cs typeface="Arial"/>
              </a:rPr>
              <a:t>in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f</a:t>
            </a:r>
            <a:r>
              <a:rPr lang="en-US" sz="2800" spc="-4" dirty="0">
                <a:latin typeface="Trebuchet MS" panose="020B0603020202020204" pitchFamily="34" charset="0"/>
                <a:cs typeface="Arial"/>
              </a:rPr>
              <a:t>o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rm</a:t>
            </a:r>
            <a:r>
              <a:rPr lang="en-US" sz="2800" spc="-4" dirty="0">
                <a:latin typeface="Trebuchet MS" panose="020B0603020202020204" pitchFamily="34" charset="0"/>
                <a:cs typeface="Arial"/>
              </a:rPr>
              <a:t>a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t</a:t>
            </a:r>
            <a:r>
              <a:rPr lang="en-US" sz="2800" spc="-4" dirty="0">
                <a:latin typeface="Trebuchet MS" panose="020B0603020202020204" pitchFamily="34" charset="0"/>
                <a:cs typeface="Arial"/>
              </a:rPr>
              <a:t>io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n </a:t>
            </a:r>
            <a:r>
              <a:rPr lang="en-US" sz="2800" spc="-9" dirty="0">
                <a:latin typeface="Trebuchet MS" panose="020B0603020202020204" pitchFamily="34" charset="0"/>
                <a:cs typeface="Arial"/>
              </a:rPr>
              <a:t>only</a:t>
            </a:r>
            <a:endParaRPr lang="en-US" sz="2800" dirty="0">
              <a:latin typeface="Trebuchet MS" panose="020B0603020202020204" pitchFamily="34" charset="0"/>
              <a:cs typeface="Arial"/>
            </a:endParaRPr>
          </a:p>
          <a:p>
            <a:pPr marL="313781" marR="241500" indent="-302575">
              <a:lnSpc>
                <a:spcPct val="150000"/>
              </a:lnSpc>
              <a:spcBef>
                <a:spcPts val="600"/>
              </a:spcBef>
              <a:buClr>
                <a:srgbClr val="243F60"/>
              </a:buClr>
              <a:buFont typeface="Arial"/>
              <a:buChar char="•"/>
              <a:tabLst>
                <a:tab pos="313781" algn="l"/>
              </a:tabLst>
            </a:pPr>
            <a:r>
              <a:rPr lang="en-US" sz="2800" spc="-4" dirty="0">
                <a:latin typeface="Trebuchet MS" panose="020B0603020202020204" pitchFamily="34" charset="0"/>
                <a:cs typeface="Arial"/>
              </a:rPr>
              <a:t>Use sho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rt</a:t>
            </a:r>
            <a:r>
              <a:rPr lang="en-US" sz="2800" spc="-13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s</a:t>
            </a:r>
            <a:r>
              <a:rPr lang="en-US" sz="2800" spc="-4" dirty="0">
                <a:latin typeface="Trebuchet MS" panose="020B0603020202020204" pitchFamily="34" charset="0"/>
                <a:cs typeface="Arial"/>
              </a:rPr>
              <a:t>en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t</a:t>
            </a:r>
            <a:r>
              <a:rPr lang="en-US" sz="2800" spc="-4" dirty="0">
                <a:latin typeface="Trebuchet MS" panose="020B0603020202020204" pitchFamily="34" charset="0"/>
                <a:cs typeface="Arial"/>
              </a:rPr>
              <a:t>en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ces</a:t>
            </a:r>
          </a:p>
          <a:p>
            <a:pPr marL="313781" marR="241500" indent="-302575">
              <a:lnSpc>
                <a:spcPct val="150000"/>
              </a:lnSpc>
              <a:spcBef>
                <a:spcPts val="600"/>
              </a:spcBef>
              <a:buClr>
                <a:srgbClr val="243F60"/>
              </a:buClr>
              <a:buFont typeface="Arial"/>
              <a:buChar char="•"/>
              <a:tabLst>
                <a:tab pos="313781" algn="l"/>
              </a:tabLst>
            </a:pPr>
            <a:r>
              <a:rPr lang="en-US" sz="2800" dirty="0">
                <a:latin typeface="Trebuchet MS" panose="020B0603020202020204" pitchFamily="34" charset="0"/>
                <a:cs typeface="Arial"/>
              </a:rPr>
              <a:t>Design tools that are </a:t>
            </a:r>
            <a:r>
              <a:rPr lang="en-US" sz="2800" dirty="0" smtClean="0">
                <a:latin typeface="Trebuchet MS" panose="020B0603020202020204" pitchFamily="34" charset="0"/>
                <a:cs typeface="Arial"/>
              </a:rPr>
              <a:t>actionable</a:t>
            </a:r>
            <a:endParaRPr lang="en-US" sz="2800" dirty="0"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5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8BCF96-8CA3-8F45-98C4-654E59A14370}"/>
              </a:ext>
            </a:extLst>
          </p:cNvPr>
          <p:cNvSpPr txBox="1"/>
          <p:nvPr/>
        </p:nvSpPr>
        <p:spPr>
          <a:xfrm>
            <a:off x="3219797" y="935348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</a:rPr>
              <a:t>What does your audience know?</a:t>
            </a:r>
          </a:p>
        </p:txBody>
      </p:sp>
      <p:grpSp>
        <p:nvGrpSpPr>
          <p:cNvPr id="16" name="Group 15" descr="Button reading &quot;Survey&quot;"/>
          <p:cNvGrpSpPr/>
          <p:nvPr/>
        </p:nvGrpSpPr>
        <p:grpSpPr>
          <a:xfrm>
            <a:off x="772161" y="361871"/>
            <a:ext cx="2140756" cy="2076527"/>
            <a:chOff x="389083" y="158671"/>
            <a:chExt cx="2140756" cy="2076527"/>
          </a:xfrm>
        </p:grpSpPr>
        <p:sp>
          <p:nvSpPr>
            <p:cNvPr id="17" name="Oval 16"/>
            <p:cNvSpPr/>
            <p:nvPr/>
          </p:nvSpPr>
          <p:spPr>
            <a:xfrm>
              <a:off x="389083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601240" y="546953"/>
              <a:ext cx="1716443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Survey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37425" y="2155156"/>
            <a:ext cx="92594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0163" indent="-63023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Define </a:t>
            </a:r>
            <a:r>
              <a:rPr lang="en-US" sz="2800" dirty="0">
                <a:latin typeface="Trebuchet MS" panose="020B0603020202020204" pitchFamily="34" charset="0"/>
              </a:rPr>
              <a:t>the audience</a:t>
            </a:r>
          </a:p>
          <a:p>
            <a:pPr marL="2570163" indent="-6302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What do they already know?</a:t>
            </a:r>
          </a:p>
          <a:p>
            <a:pPr marL="2570163" indent="-6302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What do they need to know?</a:t>
            </a:r>
          </a:p>
          <a:p>
            <a:pPr marL="2570163" indent="-6302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What questions will they have?</a:t>
            </a:r>
          </a:p>
          <a:p>
            <a:pPr marL="2570163" indent="-6302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What do we want as an outcome?</a:t>
            </a:r>
          </a:p>
          <a:p>
            <a:pPr marL="2570163" indent="-6302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Test drafts with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50684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Button reads &quot;Outcomes&quot;"/>
          <p:cNvSpPr txBox="1"/>
          <p:nvPr/>
        </p:nvSpPr>
        <p:spPr>
          <a:xfrm flipH="1">
            <a:off x="3588062" y="1076968"/>
            <a:ext cx="806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Trainers as </a:t>
            </a:r>
            <a:r>
              <a:rPr lang="en-US" sz="3600" dirty="0" smtClean="0">
                <a:latin typeface="Trebuchet MS" panose="020B0603020202020204" pitchFamily="34" charset="0"/>
              </a:rPr>
              <a:t>Community Assets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72161" y="361871"/>
            <a:ext cx="2140756" cy="2076527"/>
            <a:chOff x="389083" y="158671"/>
            <a:chExt cx="2140756" cy="2076527"/>
          </a:xfrm>
        </p:grpSpPr>
        <p:sp>
          <p:nvSpPr>
            <p:cNvPr id="11" name="Oval 10"/>
            <p:cNvSpPr/>
            <p:nvPr/>
          </p:nvSpPr>
          <p:spPr>
            <a:xfrm>
              <a:off x="389083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601240" y="546953"/>
              <a:ext cx="1716443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Outcomes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7885" y="2826680"/>
            <a:ext cx="93634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6263" indent="-51752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Trebuchet MS" panose="020B0603020202020204" pitchFamily="34" charset="0"/>
              </a:rPr>
              <a:t>Sustainable approach</a:t>
            </a:r>
          </a:p>
          <a:p>
            <a:pPr marL="576263" indent="-51752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Trebuchet MS" panose="020B0603020202020204" pitchFamily="34" charset="0"/>
              </a:rPr>
              <a:t>Original tools expanded for children </a:t>
            </a:r>
          </a:p>
          <a:p>
            <a:pPr marL="576263" indent="-51752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Trebuchet MS" panose="020B0603020202020204" pitchFamily="34" charset="0"/>
              </a:rPr>
              <a:t>Feeling Safe trainings held in many states</a:t>
            </a:r>
          </a:p>
          <a:p>
            <a:pPr marL="576263" indent="-51752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ebuchet MS" panose="020B0603020202020204" pitchFamily="34" charset="0"/>
              </a:rPr>
              <a:t>Easy adaptation of tools</a:t>
            </a:r>
          </a:p>
          <a:p>
            <a:pPr marL="576263" indent="-517525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rebuchet MS" panose="020B0603020202020204" pitchFamily="34" charset="0"/>
              </a:rPr>
              <a:t>Permanent </a:t>
            </a:r>
            <a:r>
              <a:rPr lang="en-US" sz="2800" dirty="0">
                <a:latin typeface="Trebuchet MS" panose="020B0603020202020204" pitchFamily="34" charset="0"/>
              </a:rPr>
              <a:t>webpage on California DDS website</a:t>
            </a:r>
          </a:p>
        </p:txBody>
      </p:sp>
    </p:spTree>
    <p:extLst>
      <p:ext uri="{BB962C8B-B14F-4D97-AF65-F5344CB8AC3E}">
        <p14:creationId xmlns:p14="http://schemas.microsoft.com/office/powerpoint/2010/main" val="156787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5899A3-DAD5-F74D-A840-46D0F381B46A}"/>
              </a:ext>
            </a:extLst>
          </p:cNvPr>
          <p:cNvSpPr txBox="1"/>
          <p:nvPr/>
        </p:nvSpPr>
        <p:spPr>
          <a:xfrm>
            <a:off x="1255874" y="184835"/>
            <a:ext cx="951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Map of Implementation and Adaptation Locations</a:t>
            </a:r>
          </a:p>
        </p:txBody>
      </p:sp>
      <p:grpSp>
        <p:nvGrpSpPr>
          <p:cNvPr id="10" name="Group 9" descr="USA map that shows the states where Feeling Safe, Being Safe has been implementated or adapted. California, Hawaii, Texas, Pennsylvania.&#10;" title="USA Map with pushpins"/>
          <p:cNvGrpSpPr/>
          <p:nvPr/>
        </p:nvGrpSpPr>
        <p:grpSpPr>
          <a:xfrm>
            <a:off x="2030447" y="1324595"/>
            <a:ext cx="7361967" cy="4698273"/>
            <a:chOff x="2269233" y="1477497"/>
            <a:chExt cx="7361967" cy="4698273"/>
          </a:xfrm>
        </p:grpSpPr>
        <p:pic>
          <p:nvPicPr>
            <p:cNvPr id="5" name="Picture 4" descr="Map of USA showing states where Feeling Safe has been adapted or implemented.&#10;California, Texas, Hawaii, Pennsylvania,and Minnesota&#10;" title="Mapo of US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33" y="1477497"/>
              <a:ext cx="7361967" cy="46982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12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4343">
              <a:off x="8373349" y="2174650"/>
              <a:ext cx="981457" cy="9814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512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5037">
              <a:off x="5664407" y="4129101"/>
              <a:ext cx="981457" cy="9814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512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7937">
              <a:off x="4124436" y="4537534"/>
              <a:ext cx="981457" cy="9814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512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485" y="2556335"/>
              <a:ext cx="981457" cy="981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1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02702" y="1040515"/>
            <a:ext cx="766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National and International Outreach</a:t>
            </a:r>
          </a:p>
        </p:txBody>
      </p:sp>
      <p:sp>
        <p:nvSpPr>
          <p:cNvPr id="12" name="Oval 11"/>
          <p:cNvSpPr/>
          <p:nvPr/>
        </p:nvSpPr>
        <p:spPr>
          <a:xfrm>
            <a:off x="699589" y="356193"/>
            <a:ext cx="2140756" cy="207652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4"/>
          <p:cNvSpPr/>
          <p:nvPr/>
        </p:nvSpPr>
        <p:spPr>
          <a:xfrm>
            <a:off x="984317" y="750151"/>
            <a:ext cx="1716443" cy="1299965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Outreach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217" y="116362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Outreach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3134" y="2846194"/>
            <a:ext cx="9930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National Disability and Health Conferences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Center for Plain Language, Washington, DC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International Plain Language Association, Lisbon Portugal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World Bank – Haiti Recovery, Washington, DC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United Nations Promising Practice, New York, NY</a:t>
            </a:r>
          </a:p>
        </p:txBody>
      </p:sp>
    </p:spTree>
    <p:extLst>
      <p:ext uri="{BB962C8B-B14F-4D97-AF65-F5344CB8AC3E}">
        <p14:creationId xmlns:p14="http://schemas.microsoft.com/office/powerpoint/2010/main" val="124166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 descr="Button reading &quot;Take Away, Why it Works&quot;"/>
          <p:cNvSpPr/>
          <p:nvPr/>
        </p:nvSpPr>
        <p:spPr>
          <a:xfrm>
            <a:off x="772161" y="361871"/>
            <a:ext cx="2140756" cy="207652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4"/>
          <p:cNvSpPr/>
          <p:nvPr/>
        </p:nvSpPr>
        <p:spPr>
          <a:xfrm>
            <a:off x="772162" y="668873"/>
            <a:ext cx="2140756" cy="125136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Take Away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Why It Works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3308" y="2646742"/>
            <a:ext cx="7392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People with disabilities lead the way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User involvement in all phases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Community inclusive training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Peer to peer advocacy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Sustainable system support</a:t>
            </a:r>
          </a:p>
        </p:txBody>
      </p:sp>
    </p:spTree>
    <p:extLst>
      <p:ext uri="{BB962C8B-B14F-4D97-AF65-F5344CB8AC3E}">
        <p14:creationId xmlns:p14="http://schemas.microsoft.com/office/powerpoint/2010/main" val="332237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615" y="863608"/>
            <a:ext cx="866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we are talking about this 12 years later</a:t>
            </a:r>
          </a:p>
          <a:p>
            <a:pPr algn="ctr"/>
            <a:r>
              <a:rPr lang="en-US" sz="2800" dirty="0"/>
              <a:t>Part Two</a:t>
            </a:r>
          </a:p>
        </p:txBody>
      </p:sp>
      <p:grpSp>
        <p:nvGrpSpPr>
          <p:cNvPr id="4" name="Group 3" descr="Button reads &quot;Feeling SAfe, Being Safe&quot;"/>
          <p:cNvGrpSpPr/>
          <p:nvPr/>
        </p:nvGrpSpPr>
        <p:grpSpPr>
          <a:xfrm>
            <a:off x="535620" y="148511"/>
            <a:ext cx="2140756" cy="2076527"/>
            <a:chOff x="485001" y="158671"/>
            <a:chExt cx="2140756" cy="2076527"/>
          </a:xfrm>
        </p:grpSpPr>
        <p:sp>
          <p:nvSpPr>
            <p:cNvPr id="5" name="Oval 4"/>
            <p:cNvSpPr/>
            <p:nvPr/>
          </p:nvSpPr>
          <p:spPr>
            <a:xfrm>
              <a:off x="485001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01240" y="546953"/>
              <a:ext cx="1928599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Feeling Safe,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Being Safe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243" y="2355810"/>
            <a:ext cx="11451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Trebuchet MS" panose="020B0603020202020204" pitchFamily="34" charset="0"/>
              </a:rPr>
              <a:t>National Preparedness Goal has acknowledged that engaging the whole community is essential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Trebuchet MS" panose="020B0603020202020204" pitchFamily="34" charset="0"/>
              </a:rPr>
              <a:t>UN Economic and Social Commission for Asia and the Pacific- Make the Right Real eLearning 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Trebuchet MS" panose="020B0603020202020204" pitchFamily="34" charset="0"/>
              </a:rPr>
              <a:t>What we know</a:t>
            </a:r>
          </a:p>
          <a:p>
            <a:r>
              <a:rPr lang="en-US" sz="2500" dirty="0">
                <a:latin typeface="Trebuchet MS" panose="020B0603020202020204" pitchFamily="34" charset="0"/>
              </a:rPr>
              <a:t>	</a:t>
            </a:r>
            <a:r>
              <a:rPr lang="en-US" sz="2400" dirty="0">
                <a:latin typeface="Trebuchet MS" panose="020B0603020202020204" pitchFamily="34" charset="0"/>
              </a:rPr>
              <a:t>Planning with and not planning for  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	Billions are spent on preparedness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	Most initiatives do not adequately include the whole community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Trebuchet MS" panose="020B0603020202020204" pitchFamily="34" charset="0"/>
              </a:rPr>
              <a:t>2017 GAO Report on preparedness investments </a:t>
            </a:r>
          </a:p>
        </p:txBody>
      </p:sp>
    </p:spTree>
    <p:extLst>
      <p:ext uri="{BB962C8B-B14F-4D97-AF65-F5344CB8AC3E}">
        <p14:creationId xmlns:p14="http://schemas.microsoft.com/office/powerpoint/2010/main" val="253888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377" y="5695979"/>
            <a:ext cx="816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Leave no one behind with Disability Inclusive DRR</a:t>
            </a:r>
          </a:p>
        </p:txBody>
      </p:sp>
      <p:pic>
        <p:nvPicPr>
          <p:cNvPr id="3" name="Picture 2" descr="Drawing of a multistory building about to be struck by a huge tsunami wave"/>
          <p:cNvPicPr>
            <a:picLocks noChangeAspect="1"/>
          </p:cNvPicPr>
          <p:nvPr/>
        </p:nvPicPr>
        <p:blipFill rotWithShape="1">
          <a:blip r:embed="rId2"/>
          <a:srcRect l="2916" t="24000" r="41710" b="25288"/>
          <a:stretch/>
        </p:blipFill>
        <p:spPr>
          <a:xfrm>
            <a:off x="1039986" y="269287"/>
            <a:ext cx="10126980" cy="5216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9064" y="6274742"/>
            <a:ext cx="575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https://www.youtube.com/watch?v=CbLTPQsF1AQ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Logo of CBM, the creator of the video &quot;Leave No One Behind with Disability Inclusive DRR&quot; followed by the lin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22890" r="6752" b="23945"/>
          <a:stretch/>
        </p:blipFill>
        <p:spPr>
          <a:xfrm>
            <a:off x="8978799" y="6151632"/>
            <a:ext cx="99542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6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8F9AA5-2A98-4644-B6E1-64985B61123E}"/>
              </a:ext>
            </a:extLst>
          </p:cNvPr>
          <p:cNvSpPr/>
          <p:nvPr/>
        </p:nvSpPr>
        <p:spPr>
          <a:xfrm>
            <a:off x="4500049" y="358928"/>
            <a:ext cx="3191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</a:rPr>
              <a:t>Going Forward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797" y="1307127"/>
            <a:ext cx="1107440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Feeling </a:t>
            </a:r>
            <a:r>
              <a:rPr lang="en-US" sz="2800" dirty="0">
                <a:latin typeface="Trebuchet MS" panose="020B0603020202020204" pitchFamily="34" charset="0"/>
              </a:rPr>
              <a:t>Safe, Being Safe strategy should be a model for where we go from here 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pPr marL="457200" indent="168275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	</a:t>
            </a:r>
            <a:r>
              <a:rPr lang="en-US" sz="2600" dirty="0">
                <a:latin typeface="Trebuchet MS" panose="020B0603020202020204" pitchFamily="34" charset="0"/>
              </a:rPr>
              <a:t>Investing in initiatives</a:t>
            </a:r>
          </a:p>
          <a:p>
            <a:pPr marL="457200" indent="168275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	</a:t>
            </a:r>
            <a:r>
              <a:rPr lang="en-US" sz="2600" dirty="0">
                <a:latin typeface="Trebuchet MS" panose="020B0603020202020204" pitchFamily="34" charset="0"/>
              </a:rPr>
              <a:t>Building resilience at community level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	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Engaging the whole community is essential to the nations success in achieving resilience and national preparedness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latin typeface="Trebuchet MS" panose="020B0603020202020204" pitchFamily="34" charset="0"/>
              </a:rPr>
              <a:t>Whole community contributions to national preparedness</a:t>
            </a:r>
          </a:p>
          <a:p>
            <a:pPr marL="914400" indent="-5095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</a:rPr>
              <a:t>Nothing about without us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39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7FF4EB-4C50-0A4F-83A1-5BCAEA1850ED}"/>
              </a:ext>
            </a:extLst>
          </p:cNvPr>
          <p:cNvSpPr/>
          <p:nvPr/>
        </p:nvSpPr>
        <p:spPr>
          <a:xfrm>
            <a:off x="3926114" y="621464"/>
            <a:ext cx="433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dirty="0">
                <a:latin typeface="Trebuchet MS" panose="020B0603020202020204" pitchFamily="34" charset="0"/>
              </a:rPr>
              <a:t>Self-Determination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47554" y="1611086"/>
            <a:ext cx="11296892" cy="4818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Trebuchet MS" panose="020B0603020202020204" pitchFamily="34" charset="0"/>
              </a:rPr>
              <a:t>People with disabilities are the most knowledgeable about their own 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Trebuchet MS" panose="020B0603020202020204" pitchFamily="34" charset="0"/>
              </a:rPr>
              <a:t>needs.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Trebuchet MS" panose="020B0603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2800" dirty="0">
                <a:latin typeface="Trebuchet MS" panose="020B0603020202020204" pitchFamily="34" charset="0"/>
              </a:rPr>
              <a:t>Whenever choices are available, people with disabilities have the right to choose their shelter location, what type of services they require, and who will provide them.</a:t>
            </a:r>
          </a:p>
        </p:txBody>
      </p:sp>
    </p:spTree>
    <p:extLst>
      <p:ext uri="{BB962C8B-B14F-4D97-AF65-F5344CB8AC3E}">
        <p14:creationId xmlns:p14="http://schemas.microsoft.com/office/powerpoint/2010/main" val="238383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hidden="1">
            <a:extLst>
              <a:ext uri="{FF2B5EF4-FFF2-40B4-BE49-F238E27FC236}">
                <a16:creationId xmlns:a16="http://schemas.microsoft.com/office/drawing/2014/main" xmlns="" id="{13D314E8-03EF-2A45-AB4B-5F0FD2847D81}"/>
              </a:ext>
            </a:extLst>
          </p:cNvPr>
          <p:cNvSpPr txBox="1"/>
          <p:nvPr/>
        </p:nvSpPr>
        <p:spPr>
          <a:xfrm>
            <a:off x="4804229" y="304800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Feeling Safe Being Safe</a:t>
            </a:r>
          </a:p>
        </p:txBody>
      </p:sp>
      <p:pic>
        <p:nvPicPr>
          <p:cNvPr id="4" name="Picture 3" descr="Example of Training Package with a list of the tools&#10;&#10;Feeling Safe Being Safe Py Personal Safety in an EMERGENCY&#10;Worksheet and Magnet&#10;Online taining&#10;Community Training&#10;Website&#10;Webinar&#10;Train-the-Trai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408810"/>
            <a:ext cx="8128127" cy="5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960048" y="2176256"/>
            <a:ext cx="10910065" cy="216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3200" kern="0" dirty="0">
                <a:latin typeface="Trebuchet MS" panose="020B0603020202020204" pitchFamily="34" charset="0"/>
              </a:rPr>
              <a:t>No “One Size Fits All” </a:t>
            </a:r>
          </a:p>
          <a:p>
            <a:pPr marL="342900" indent="-342900">
              <a:spcBef>
                <a:spcPts val="0"/>
              </a:spcBef>
              <a:defRPr/>
            </a:pPr>
            <a:endParaRPr lang="en-US" sz="2800" b="1" kern="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800" kern="0" dirty="0">
                <a:latin typeface="Trebuchet MS" panose="020B0603020202020204" pitchFamily="34" charset="0"/>
              </a:rPr>
              <a:t>People with disabilities </a:t>
            </a:r>
            <a:r>
              <a:rPr lang="en-US" sz="2800" dirty="0">
                <a:latin typeface="Trebuchet MS" panose="020B0603020202020204" pitchFamily="34" charset="0"/>
              </a:rPr>
              <a:t>do not all require the same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800" dirty="0">
                <a:latin typeface="Trebuchet MS" panose="020B0603020202020204" pitchFamily="34" charset="0"/>
              </a:rPr>
              <a:t>assistance and do not all have the same needs.</a:t>
            </a:r>
            <a:endParaRPr lang="en-US" sz="2400" kern="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7010" y="628763"/>
            <a:ext cx="8801608" cy="650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rebuchet MS" panose="020B0603020202020204" pitchFamily="34" charset="0"/>
              </a:rPr>
              <a:t>Antidiscrimination Principles</a:t>
            </a:r>
          </a:p>
        </p:txBody>
      </p:sp>
    </p:spTree>
    <p:extLst>
      <p:ext uri="{BB962C8B-B14F-4D97-AF65-F5344CB8AC3E}">
        <p14:creationId xmlns:p14="http://schemas.microsoft.com/office/powerpoint/2010/main" val="9877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10792" y="466717"/>
            <a:ext cx="8801608" cy="650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rebuchet MS" panose="020B0603020202020204" pitchFamily="34" charset="0"/>
              </a:rPr>
              <a:t>Antidiscrimination Principles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04398" y="2140440"/>
            <a:ext cx="11029284" cy="30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latin typeface="Trebuchet MS" panose="020B0603020202020204" pitchFamily="34" charset="0"/>
              </a:rPr>
              <a:t>Effective Communication</a:t>
            </a:r>
          </a:p>
          <a:p>
            <a:pPr eaLnBrk="1" hangingPunct="1">
              <a:lnSpc>
                <a:spcPct val="130000"/>
              </a:lnSpc>
            </a:pPr>
            <a:endParaRPr lang="en-US" sz="2800" b="1" dirty="0">
              <a:latin typeface="Trebuchet MS" panose="020B0603020202020204" pitchFamily="34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latin typeface="Trebuchet MS" panose="020B0603020202020204" pitchFamily="34" charset="0"/>
              </a:rPr>
              <a:t>People with disabilities must be given information comparable in content and detail to that given to the general public, as well as 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latin typeface="Trebuchet MS" panose="020B0603020202020204" pitchFamily="34" charset="0"/>
              </a:rPr>
              <a:t>accessible, understandable, and timely.</a:t>
            </a:r>
          </a:p>
        </p:txBody>
      </p:sp>
    </p:spTree>
    <p:extLst>
      <p:ext uri="{BB962C8B-B14F-4D97-AF65-F5344CB8AC3E}">
        <p14:creationId xmlns:p14="http://schemas.microsoft.com/office/powerpoint/2010/main" val="327705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36952" y="497197"/>
            <a:ext cx="6934200" cy="640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rebuchet MS" panose="020B0603020202020204" pitchFamily="34" charset="0"/>
              </a:rPr>
              <a:t>Community Resilience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025" y="2063804"/>
            <a:ext cx="1128776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Resilience is the ability to anticipate risk, limit impact, and</a:t>
            </a:r>
          </a:p>
          <a:p>
            <a:pPr marL="457200">
              <a:lnSpc>
                <a:spcPct val="130000"/>
              </a:lnSpc>
            </a:pPr>
            <a:r>
              <a:rPr lang="en-US" sz="2800" dirty="0">
                <a:latin typeface="Trebuchet MS" panose="020B0603020202020204" pitchFamily="34" charset="0"/>
              </a:rPr>
              <a:t>bounce back rapidly through survival, adaptability, evolution,</a:t>
            </a:r>
          </a:p>
          <a:p>
            <a:pPr marL="457200">
              <a:lnSpc>
                <a:spcPct val="130000"/>
              </a:lnSpc>
            </a:pPr>
            <a:r>
              <a:rPr lang="en-US" sz="2800" dirty="0">
                <a:latin typeface="Trebuchet MS" panose="020B0603020202020204" pitchFamily="34" charset="0"/>
              </a:rPr>
              <a:t>and growth in the face of turbulent change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True resilience is only achievable with a full commitment to</a:t>
            </a:r>
          </a:p>
          <a:p>
            <a:pPr marL="457200">
              <a:lnSpc>
                <a:spcPct val="130000"/>
              </a:lnSpc>
            </a:pPr>
            <a:r>
              <a:rPr lang="en-US" sz="2800" dirty="0">
                <a:latin typeface="Trebuchet MS" panose="020B0603020202020204" pitchFamily="34" charset="0"/>
              </a:rPr>
              <a:t>equal access and whole community inclusion</a:t>
            </a:r>
          </a:p>
        </p:txBody>
      </p:sp>
    </p:spTree>
    <p:extLst>
      <p:ext uri="{BB962C8B-B14F-4D97-AF65-F5344CB8AC3E}">
        <p14:creationId xmlns:p14="http://schemas.microsoft.com/office/powerpoint/2010/main" val="209386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hidden="1">
            <a:extLst>
              <a:ext uri="{FF2B5EF4-FFF2-40B4-BE49-F238E27FC236}">
                <a16:creationId xmlns:a16="http://schemas.microsoft.com/office/drawing/2014/main" xmlns="" id="{D51DDE8D-F25F-7E41-A379-628328F8B8F2}"/>
              </a:ext>
            </a:extLst>
          </p:cNvPr>
          <p:cNvSpPr txBox="1"/>
          <p:nvPr/>
        </p:nvSpPr>
        <p:spPr>
          <a:xfrm>
            <a:off x="3647747" y="624114"/>
            <a:ext cx="513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Disability Impacts All of Us</a:t>
            </a:r>
          </a:p>
        </p:txBody>
      </p:sp>
      <p:pic>
        <p:nvPicPr>
          <p:cNvPr id="2" name="Picture 1" descr="61 million, 26% or 1 in 4 adults in the US have some type of disability. The percentage of people living with disabilities is highest in the south. "/>
          <p:cNvPicPr>
            <a:picLocks noChangeAspect="1"/>
          </p:cNvPicPr>
          <p:nvPr/>
        </p:nvPicPr>
        <p:blipFill rotWithShape="1">
          <a:blip r:embed="rId2"/>
          <a:srcRect b="4738"/>
          <a:stretch/>
        </p:blipFill>
        <p:spPr>
          <a:xfrm>
            <a:off x="3224666" y="348784"/>
            <a:ext cx="5742668" cy="6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B533FB-33F5-9D45-923C-37A4436649BD}"/>
              </a:ext>
            </a:extLst>
          </p:cNvPr>
          <p:cNvSpPr/>
          <p:nvPr/>
        </p:nvSpPr>
        <p:spPr>
          <a:xfrm>
            <a:off x="4703663" y="326962"/>
            <a:ext cx="2262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</a:rPr>
              <a:t>Fast Facts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167" y="1087608"/>
            <a:ext cx="11538856" cy="648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130000"/>
              </a:lnSpc>
              <a:buSzPct val="105000"/>
              <a:buFont typeface="Arial" panose="020B0604020202020204" pitchFamily="34" charset="0"/>
              <a:buChar char="•"/>
            </a:pPr>
            <a:r>
              <a:rPr lang="en-US" sz="2600" b="0" i="0" u="none" strike="noStrike" baseline="0" dirty="0">
                <a:latin typeface="Trebuchet MS" panose="020B0703020202090204" pitchFamily="34" charset="0"/>
              </a:rPr>
              <a:t>FEMA reported that roughly 47 million people were affected by hurricanes Harvey, Irma, and Maria — 8% of the entire U.S. population</a:t>
            </a:r>
          </a:p>
          <a:p>
            <a:pPr marL="457200" indent="-457200">
              <a:lnSpc>
                <a:spcPct val="130000"/>
              </a:lnSpc>
              <a:buSzPct val="105000"/>
              <a:buFont typeface="Arial" panose="020B0604020202020204" pitchFamily="34" charset="0"/>
              <a:buChar char="•"/>
            </a:pPr>
            <a:endParaRPr lang="en-US" sz="2600" b="0" i="0" u="none" strike="noStrike" baseline="0" dirty="0">
              <a:latin typeface="Trebuchet MS" panose="020B0703020202090204" pitchFamily="34" charset="0"/>
            </a:endParaRPr>
          </a:p>
          <a:p>
            <a:pPr marL="463550" indent="-463550">
              <a:lnSpc>
                <a:spcPct val="130000"/>
              </a:lnSpc>
              <a:buSzPct val="105000"/>
              <a:buFont typeface="Arial" panose="020B0604020202020204" pitchFamily="34" charset="0"/>
              <a:buChar char="•"/>
            </a:pPr>
            <a:r>
              <a:rPr lang="en-US" sz="2600" b="0" i="0" u="none" strike="noStrike" baseline="0" dirty="0">
                <a:latin typeface="Trebuchet MS" panose="020B0703020202090204" pitchFamily="34" charset="0"/>
              </a:rPr>
              <a:t>The CDC reports that 26% of the population has disabilities, this indicates that over 12 million of these disaster impacted individuals were children and adults with disabilities.</a:t>
            </a:r>
          </a:p>
          <a:p>
            <a:pPr marL="457200" indent="-457200">
              <a:lnSpc>
                <a:spcPct val="130000"/>
              </a:lnSpc>
              <a:buSzPct val="105000"/>
              <a:buFont typeface="Arial" panose="020B0604020202020204" pitchFamily="34" charset="0"/>
              <a:buChar char="•"/>
            </a:pPr>
            <a:endParaRPr lang="en-US" sz="2600" b="0" i="0" u="none" strike="noStrike" baseline="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20000"/>
              </a:lnSpc>
              <a:buSzPct val="105000"/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703020202090204" pitchFamily="34" charset="0"/>
              </a:rPr>
              <a:t> The 2011 World Report on Disability stated “What happens to people with disabilities has a direct impact not only on them but on the rest of the society, especially their families and communities”.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23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AAFEA0-2F34-0342-AD49-D92E1B574DB0}"/>
              </a:ext>
            </a:extLst>
          </p:cNvPr>
          <p:cNvSpPr/>
          <p:nvPr/>
        </p:nvSpPr>
        <p:spPr>
          <a:xfrm>
            <a:off x="4601846" y="410666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</a:rPr>
              <a:t>Fast Facts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665" y="1247649"/>
            <a:ext cx="11496040" cy="545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</a:rPr>
              <a:t>According to the UN, “children and adults with disabilities and older adults are 2-4 times more likely to be injured or die in a disaster due to lack of planning, accessibility and accommodation, most are not due to diagnostic labels or medical conditions”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</a:rPr>
              <a:t>The UN Sendai Framework for Disaster Risk Reduction recognizes</a:t>
            </a:r>
          </a:p>
          <a:p>
            <a:pPr marL="457200">
              <a:lnSpc>
                <a:spcPct val="120000"/>
              </a:lnSpc>
            </a:pPr>
            <a:r>
              <a:rPr lang="en-US" sz="2600" dirty="0">
                <a:latin typeface="Trebuchet MS" panose="020B0603020202020204" pitchFamily="34" charset="0"/>
              </a:rPr>
              <a:t>that “not only are persons with disabilities disproportionately affected by disasters, but – crucially – that their knowledge and leadership skills are essential for building resilient, inclusive and equitable societies”</a:t>
            </a:r>
          </a:p>
          <a:p>
            <a:pPr algn="r"/>
            <a:endParaRPr lang="en-US" sz="3600" dirty="0">
              <a:latin typeface="Trebuchet MS" panose="020B0603020202020204" pitchFamily="34" charset="0"/>
            </a:endParaRPr>
          </a:p>
          <a:p>
            <a:r>
              <a:rPr lang="en-US" sz="1600" dirty="0">
                <a:latin typeface="Trebuchet MS" panose="020B0603020202020204" pitchFamily="34" charset="0"/>
              </a:rPr>
              <a:t>United Nations Sendai Framework for Disaster Risk Reduction - 2015-2030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DISPROPORTIONATE IMPACT</a:t>
            </a:r>
          </a:p>
        </p:txBody>
      </p:sp>
    </p:spTree>
    <p:extLst>
      <p:ext uri="{BB962C8B-B14F-4D97-AF65-F5344CB8AC3E}">
        <p14:creationId xmlns:p14="http://schemas.microsoft.com/office/powerpoint/2010/main" val="1733357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hidden="1">
            <a:extLst>
              <a:ext uri="{FF2B5EF4-FFF2-40B4-BE49-F238E27FC236}">
                <a16:creationId xmlns:a16="http://schemas.microsoft.com/office/drawing/2014/main" xmlns="" id="{120E5815-2BEF-AC4D-B557-2B5A6016A7E6}"/>
              </a:ext>
            </a:extLst>
          </p:cNvPr>
          <p:cNvSpPr txBox="1"/>
          <p:nvPr/>
        </p:nvSpPr>
        <p:spPr>
          <a:xfrm>
            <a:off x="1032332" y="423558"/>
            <a:ext cx="96720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Individuals with Disabilities and Individuals with </a:t>
            </a:r>
          </a:p>
          <a:p>
            <a:pPr algn="ctr"/>
            <a:r>
              <a:rPr lang="en-US" sz="3600" dirty="0"/>
              <a:t>Access and Functional Needs make up most of the </a:t>
            </a:r>
          </a:p>
          <a:p>
            <a:pPr algn="ctr"/>
            <a:r>
              <a:rPr lang="en-US" sz="3600" dirty="0"/>
              <a:t>Whole Community</a:t>
            </a:r>
          </a:p>
        </p:txBody>
      </p:sp>
      <p:pic>
        <p:nvPicPr>
          <p:cNvPr id="3" name="Picture 2" descr="concentric circles &#10;&quot;individuals with disabilities&quot; &#10;inside &#10;&quot;ndividuals with access and functional needs&quot;&#10;inside&#10;&quot;whole community&quot;i&#10;demonstrating that people with disabilities and people with access and functional needs comprise most of the whole commun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697815"/>
            <a:ext cx="6944201" cy="58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3B57-98A6-0B41-BBE8-F144559C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27" y="335846"/>
            <a:ext cx="10515600" cy="1325563"/>
          </a:xfrm>
        </p:spPr>
        <p:txBody>
          <a:bodyPr/>
          <a:lstStyle/>
          <a:p>
            <a:pPr algn="ctr"/>
            <a:r>
              <a:rPr lang="en-US" sz="3600" dirty="0">
                <a:latin typeface="Trebuchet MS" panose="020B0703020202090204" pitchFamily="34" charset="0"/>
              </a:rPr>
              <a:t>US Government Accountability Office</a:t>
            </a:r>
            <a:r>
              <a:rPr lang="en-US" dirty="0">
                <a:latin typeface="Trebuchet MS" panose="020B0703020202090204" pitchFamily="34" charset="0"/>
              </a:rPr>
              <a:t/>
            </a:r>
            <a:br>
              <a:rPr lang="en-US" dirty="0">
                <a:latin typeface="Trebuchet MS" panose="020B0703020202090204" pitchFamily="34" charset="0"/>
              </a:rPr>
            </a:br>
            <a:r>
              <a:rPr lang="en-US" sz="2400" dirty="0">
                <a:latin typeface="Trebuchet MS" panose="020B0703020202090204" pitchFamily="34" charset="0"/>
              </a:rPr>
              <a:t>February 2017</a:t>
            </a:r>
          </a:p>
        </p:txBody>
      </p:sp>
      <p:sp>
        <p:nvSpPr>
          <p:cNvPr id="3" name="Rectangle 2" descr="FEMA- roughly 47 million people were affected by hurricanes Harvey, Irma, and Maria — eight percent of the entire U.S. population.&#10;&#10;The Centers for Disease Control and Prevention- 26% of the population has disabilities.  &#10;&#10;This means that almost 12 million of these disaster impacted individuals were children and adults with disabilities.&#10;">
            <a:extLst>
              <a:ext uri="{FF2B5EF4-FFF2-40B4-BE49-F238E27FC236}">
                <a16:creationId xmlns:a16="http://schemas.microsoft.com/office/drawing/2014/main" xmlns="" id="{15F6D885-5291-7748-800F-AF96C33B8CF4}"/>
              </a:ext>
            </a:extLst>
          </p:cNvPr>
          <p:cNvSpPr/>
          <p:nvPr/>
        </p:nvSpPr>
        <p:spPr>
          <a:xfrm>
            <a:off x="721407" y="2185404"/>
            <a:ext cx="11037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703020202090204" pitchFamily="34" charset="0"/>
              </a:rPr>
              <a:t>FEMA should expand access to key training on incorporating access and functional needs into emergency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rebuchet MS" panose="020B070302020209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703020202090204" pitchFamily="34" charset="0"/>
              </a:rPr>
              <a:t>FEMA should take necessary steps to ensure its key training on incorporating access and functional needs into emergency planning reaches a sufficiently wide audience.</a:t>
            </a:r>
          </a:p>
        </p:txBody>
      </p:sp>
    </p:spTree>
    <p:extLst>
      <p:ext uri="{BB962C8B-B14F-4D97-AF65-F5344CB8AC3E}">
        <p14:creationId xmlns:p14="http://schemas.microsoft.com/office/powerpoint/2010/main" val="2623833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2798C-CB8A-6744-85BE-3B5D5D4C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8176" cy="97018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rebuchet MS" panose="020B0703020202090204" pitchFamily="34" charset="0"/>
              </a:rPr>
              <a:t>Preparedness</a:t>
            </a:r>
            <a:endParaRPr lang="en-US" sz="3600" dirty="0">
              <a:latin typeface="Trebuchet MS" panose="020B0703020202090204" pitchFamily="34" charset="0"/>
            </a:endParaRPr>
          </a:p>
        </p:txBody>
      </p:sp>
      <p:sp>
        <p:nvSpPr>
          <p:cNvPr id="3" name="Rectangle 2" descr="FEMA’s most recent preparedness data from 2014 looked at “vulnerable or at-risk populations (e.g., older adults, individuals with physical disabilities, mobile home residents). In general, vulnerable populations were less likely to be prepared for a disaster than the general population”.&#10;&#10;">
            <a:extLst>
              <a:ext uri="{FF2B5EF4-FFF2-40B4-BE49-F238E27FC236}">
                <a16:creationId xmlns:a16="http://schemas.microsoft.com/office/drawing/2014/main" xmlns="" id="{15F6D885-5291-7748-800F-AF96C33B8CF4}"/>
              </a:ext>
            </a:extLst>
          </p:cNvPr>
          <p:cNvSpPr/>
          <p:nvPr/>
        </p:nvSpPr>
        <p:spPr>
          <a:xfrm>
            <a:off x="566928" y="1425512"/>
            <a:ext cx="10454000" cy="534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According to DHS, from fiscal years 2002 through 2017 the department has awarded over $49 billion to a variety of DHS preparedness grant programs to enhance the capabilities of state, local, tribal, and territorial grant recipients.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600" dirty="0"/>
              <a:t>Over a 15-year period, HHS awarded about $3 billion to states and others to respond to specific disease threats, such as Zika, Ebola, and H1N1 pandemic influenza.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600" dirty="0"/>
              <a:t>HHS awarded an additional $18 billion for more general public health preparedness and capacity-building activities, such as getting ready for infectious disease threats and terrorist events.</a:t>
            </a:r>
          </a:p>
        </p:txBody>
      </p:sp>
    </p:spTree>
    <p:extLst>
      <p:ext uri="{BB962C8B-B14F-4D97-AF65-F5344CB8AC3E}">
        <p14:creationId xmlns:p14="http://schemas.microsoft.com/office/powerpoint/2010/main" val="290497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19AD129-F780-BC42-9DB0-710E5262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rebuchet MS" panose="020B0703020202090204" pitchFamily="34" charset="0"/>
              </a:rPr>
              <a:t>Community Resilience</a:t>
            </a:r>
            <a:endParaRPr lang="en-US" sz="3600" dirty="0">
              <a:latin typeface="Trebuchet MS" panose="020B0703020202090204" pitchFamily="34" charset="0"/>
            </a:endParaRPr>
          </a:p>
        </p:txBody>
      </p:sp>
      <p:sp>
        <p:nvSpPr>
          <p:cNvPr id="6" name="Rectangle 5" descr="Resilience is the ability to anticipate risk, limit impact, and bounce back rapidly through survival, adaptability, evolution, and growth in the face of turbulent change.&#10;&#10;True resilience is only achievable with a full commitment to equal access and whole community inclusion.&#10;&#10;">
            <a:extLst>
              <a:ext uri="{FF2B5EF4-FFF2-40B4-BE49-F238E27FC236}">
                <a16:creationId xmlns:a16="http://schemas.microsoft.com/office/drawing/2014/main" xmlns="" id="{F0360AFA-26C2-4872-91EE-E31313350F05}"/>
              </a:ext>
            </a:extLst>
          </p:cNvPr>
          <p:cNvSpPr/>
          <p:nvPr/>
        </p:nvSpPr>
        <p:spPr>
          <a:xfrm>
            <a:off x="912855" y="2366958"/>
            <a:ext cx="106508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latin typeface="Trebuchet MS" panose="020B0703020202090204" pitchFamily="34" charset="0"/>
              </a:rPr>
              <a:t>True resilience is only achievable with a full commitment to equal access and whole community inclusion.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ECBB8-FCC1-E247-BC1A-043142BA4980}"/>
              </a:ext>
            </a:extLst>
          </p:cNvPr>
          <p:cNvSpPr txBox="1"/>
          <p:nvPr/>
        </p:nvSpPr>
        <p:spPr>
          <a:xfrm>
            <a:off x="1407886" y="362857"/>
            <a:ext cx="9652000" cy="69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</a:pPr>
            <a:r>
              <a:rPr lang="en-US" sz="3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053" y="1059779"/>
            <a:ext cx="10363893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endParaRPr lang="en-US" sz="16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the value of end-user input throughout design and training.</a:t>
            </a:r>
          </a:p>
          <a:p>
            <a:pPr marL="342900"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ways to adapt Feeling Safe, Being Safe tools and training for unique regional needs.</a:t>
            </a:r>
          </a:p>
          <a:p>
            <a:pPr marL="342900" marR="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basic methodologies to replicate Feeling Safe, Being Safe tools and training.</a:t>
            </a:r>
            <a:endParaRPr lang="en-US" sz="2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30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19AD129-F780-BC42-9DB0-710E5262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2484211"/>
            <a:ext cx="11175999" cy="1325563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Nothing About Any of Us, Without All of Us</a:t>
            </a:r>
          </a:p>
        </p:txBody>
      </p:sp>
    </p:spTree>
    <p:extLst>
      <p:ext uri="{BB962C8B-B14F-4D97-AF65-F5344CB8AC3E}">
        <p14:creationId xmlns:p14="http://schemas.microsoft.com/office/powerpoint/2010/main" val="617544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4440" y="308932"/>
            <a:ext cx="1069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rebuchet MS" panose="020B0603020202020204" pitchFamily="34" charset="0"/>
              </a:rPr>
              <a:t>Disability Inclusive Disaster Preparedness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840" y="1336270"/>
            <a:ext cx="10688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Feeling Safe Being Safe</a:t>
            </a:r>
          </a:p>
          <a:p>
            <a:pPr marL="396875"/>
            <a:r>
              <a:rPr lang="en-US" sz="2400" dirty="0">
                <a:solidFill>
                  <a:srgbClr val="0563C2"/>
                </a:solidFill>
                <a:latin typeface="Trebuchet MS" panose="020B0603020202020204" pitchFamily="34" charset="0"/>
                <a:hlinkClick r:id="rId2"/>
              </a:rPr>
              <a:t>http://brcenter.org/lib/FSBS.php</a:t>
            </a:r>
            <a:endParaRPr lang="en-US" sz="2400" dirty="0">
              <a:solidFill>
                <a:srgbClr val="0563C2"/>
              </a:solidFill>
              <a:latin typeface="Trebuchet MS" panose="020B0603020202020204" pitchFamily="34" charset="0"/>
            </a:endParaRPr>
          </a:p>
          <a:p>
            <a:pPr marL="396875"/>
            <a:r>
              <a:rPr lang="en-US" sz="2400" dirty="0">
                <a:solidFill>
                  <a:srgbClr val="0563C2"/>
                </a:solidFill>
                <a:latin typeface="Trebuchet MS" panose="020B0603020202020204" pitchFamily="34" charset="0"/>
                <a:hlinkClick r:id="rId3"/>
              </a:rPr>
              <a:t>https://www.dds.ca.gov/ConsumerCorner/fsbs/</a:t>
            </a:r>
            <a:r>
              <a:rPr lang="en-US" sz="2400" dirty="0">
                <a:solidFill>
                  <a:srgbClr val="0563C2"/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Inclusive Disaster Risk Reduction - A Whole Community Action</a:t>
            </a:r>
          </a:p>
          <a:p>
            <a:pPr marL="396875"/>
            <a:r>
              <a:rPr lang="en-US" sz="2400" b="0" i="0" u="none" strike="noStrike" baseline="0" dirty="0">
                <a:solidFill>
                  <a:srgbClr val="0563C2"/>
                </a:solidFill>
                <a:latin typeface="Trebuchet MS" panose="020B0603020202020204" pitchFamily="34" charset="0"/>
                <a:hlinkClick r:id="rId4"/>
              </a:rPr>
              <a:t>https://www.maketherightreal.net/learning</a:t>
            </a:r>
            <a:r>
              <a:rPr lang="en-US" sz="2400" b="0" i="0" u="none" strike="noStrike" baseline="0" dirty="0">
                <a:solidFill>
                  <a:srgbClr val="0563C2"/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Inclusive Emergency Management 101: Integrating the Disability Community in Disaster Planning and Response</a:t>
            </a:r>
          </a:p>
          <a:p>
            <a:pPr marL="396875"/>
            <a:r>
              <a:rPr lang="en-US" sz="2400" dirty="0">
                <a:solidFill>
                  <a:srgbClr val="0563C2"/>
                </a:solidFill>
                <a:latin typeface="Trebuchet MS" panose="020B0603020202020204" pitchFamily="34" charset="0"/>
                <a:hlinkClick r:id="rId5"/>
              </a:rPr>
              <a:t>http://inclusive-em-101.online/courses/inclusive-emergency-management-101-integrating-the-disability-community-in-disaster-planning-and-response/</a:t>
            </a:r>
            <a:r>
              <a:rPr lang="en-US" sz="2400" dirty="0">
                <a:solidFill>
                  <a:srgbClr val="0563C2"/>
                </a:solidFill>
                <a:latin typeface="Trebuchet MS" panose="020B0603020202020204" pitchFamily="34" charset="0"/>
              </a:rPr>
              <a:t> </a:t>
            </a:r>
            <a:endParaRPr lang="en-US" sz="2400" b="0" i="0" u="none" strike="noStrike" baseline="0" dirty="0">
              <a:solidFill>
                <a:srgbClr val="0563C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23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F9172A-3A33-5E4D-8DA6-914A4EC9B1F2}"/>
              </a:ext>
            </a:extLst>
          </p:cNvPr>
          <p:cNvSpPr/>
          <p:nvPr/>
        </p:nvSpPr>
        <p:spPr>
          <a:xfrm>
            <a:off x="2032001" y="582406"/>
            <a:ext cx="83457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Marcie Roth</a:t>
            </a:r>
          </a:p>
          <a:p>
            <a:r>
              <a:rPr lang="en-US" sz="3600" dirty="0"/>
              <a:t>Partnership for Inclusive Disaster Strategies </a:t>
            </a:r>
          </a:p>
          <a:p>
            <a:r>
              <a:rPr lang="en-US" sz="3600" dirty="0"/>
              <a:t>marcie@disasterstrategies.org</a:t>
            </a:r>
          </a:p>
          <a:p>
            <a:r>
              <a:rPr lang="en-US" sz="3600" dirty="0">
                <a:hlinkClick r:id="rId3"/>
              </a:rPr>
              <a:t>www.disasterstrategies.org</a:t>
            </a:r>
            <a:r>
              <a:rPr lang="en-US" sz="3600" dirty="0"/>
              <a:t> 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Mark </a:t>
            </a:r>
            <a:r>
              <a:rPr lang="en-US" sz="3600" dirty="0"/>
              <a:t>Starford</a:t>
            </a:r>
          </a:p>
          <a:p>
            <a:r>
              <a:rPr lang="en-US" sz="3600" dirty="0"/>
              <a:t>The Board Resource Center</a:t>
            </a:r>
          </a:p>
          <a:p>
            <a:r>
              <a:rPr lang="en-US" sz="3600" dirty="0"/>
              <a:t>mark@brcenter.org</a:t>
            </a:r>
          </a:p>
          <a:p>
            <a:r>
              <a:rPr lang="en-US" sz="3600" dirty="0">
                <a:hlinkClick r:id="rId4"/>
              </a:rPr>
              <a:t>www.brcenter.org</a:t>
            </a:r>
            <a:r>
              <a:rPr lang="en-US" sz="3600" dirty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26838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837" y="832831"/>
            <a:ext cx="866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 panose="020B0603020202020204" pitchFamily="34" charset="0"/>
              </a:rPr>
              <a:t>What is Feeling </a:t>
            </a:r>
            <a:r>
              <a:rPr lang="en-US" sz="3600" dirty="0">
                <a:latin typeface="Trebuchet MS" panose="020B0603020202020204" pitchFamily="34" charset="0"/>
              </a:rPr>
              <a:t>Safe, Being </a:t>
            </a:r>
            <a:r>
              <a:rPr lang="en-US" sz="3600" dirty="0" smtClean="0">
                <a:latin typeface="Trebuchet MS" panose="020B0603020202020204" pitchFamily="34" charset="0"/>
              </a:rPr>
              <a:t>Safe?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5620" y="148511"/>
            <a:ext cx="2140756" cy="2076527"/>
            <a:chOff x="485001" y="158671"/>
            <a:chExt cx="2140756" cy="2076527"/>
          </a:xfrm>
        </p:grpSpPr>
        <p:sp>
          <p:nvSpPr>
            <p:cNvPr id="9" name="Oval 8" descr="Feel Safe, Be Safe button"/>
            <p:cNvSpPr/>
            <p:nvPr/>
          </p:nvSpPr>
          <p:spPr>
            <a:xfrm>
              <a:off x="485001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601240" y="546953"/>
              <a:ext cx="1928599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Feel Safe,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Be Safe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6987" y="2272129"/>
            <a:ext cx="108267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Preparedness tools and training that can be easily understood and used to promote safety not fear</a:t>
            </a:r>
          </a:p>
          <a:p>
            <a:endParaRPr lang="en-US" sz="1400" dirty="0"/>
          </a:p>
          <a:p>
            <a:pPr marL="1033463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Personalized work sheet</a:t>
            </a:r>
          </a:p>
          <a:p>
            <a:pPr marL="1033463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Magnet for important information</a:t>
            </a:r>
          </a:p>
          <a:p>
            <a:pPr marL="1033463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Video and webinar series demonstrating how to build a to-go bag and value of community connections </a:t>
            </a:r>
          </a:p>
          <a:p>
            <a:pPr marL="1033463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Community training module</a:t>
            </a:r>
          </a:p>
          <a:p>
            <a:pPr marL="1033463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Train-the-Trainer module and video</a:t>
            </a:r>
          </a:p>
        </p:txBody>
      </p:sp>
    </p:spTree>
    <p:extLst>
      <p:ext uri="{BB962C8B-B14F-4D97-AF65-F5344CB8AC3E}">
        <p14:creationId xmlns:p14="http://schemas.microsoft.com/office/powerpoint/2010/main" val="314670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9177" y="832831"/>
            <a:ext cx="67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Why are we talking about it?</a:t>
            </a:r>
          </a:p>
        </p:txBody>
      </p:sp>
      <p:grpSp>
        <p:nvGrpSpPr>
          <p:cNvPr id="8" name="Group 7" descr="Button that reads 12 years"/>
          <p:cNvGrpSpPr/>
          <p:nvPr/>
        </p:nvGrpSpPr>
        <p:grpSpPr>
          <a:xfrm>
            <a:off x="535620" y="148511"/>
            <a:ext cx="2140756" cy="2076527"/>
            <a:chOff x="485001" y="158671"/>
            <a:chExt cx="2140756" cy="2076527"/>
          </a:xfrm>
        </p:grpSpPr>
        <p:sp>
          <p:nvSpPr>
            <p:cNvPr id="9" name="Oval 8" descr="Button that reads &quot;12 years&quot;"/>
            <p:cNvSpPr/>
            <p:nvPr/>
          </p:nvSpPr>
          <p:spPr>
            <a:xfrm>
              <a:off x="485001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 descr="12 years"/>
            <p:cNvSpPr/>
            <p:nvPr/>
          </p:nvSpPr>
          <p:spPr>
            <a:xfrm>
              <a:off x="601240" y="546953"/>
              <a:ext cx="1928599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12 Years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31976" y="2917444"/>
            <a:ext cx="1017486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Started by people most likely to be excluded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For personal use and peer training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Family </a:t>
            </a:r>
            <a:r>
              <a:rPr lang="en-US" sz="2800" dirty="0">
                <a:latin typeface="Trebuchet MS" panose="020B0603020202020204" pitchFamily="34" charset="0"/>
              </a:rPr>
              <a:t>and community inclusive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Does </a:t>
            </a:r>
            <a:r>
              <a:rPr lang="en-US" sz="2800" dirty="0">
                <a:latin typeface="Trebuchet MS" panose="020B0603020202020204" pitchFamily="34" charset="0"/>
              </a:rPr>
              <a:t>not require ongoing government investment</a:t>
            </a:r>
          </a:p>
        </p:txBody>
      </p:sp>
    </p:spTree>
    <p:extLst>
      <p:ext uri="{BB962C8B-B14F-4D97-AF65-F5344CB8AC3E}">
        <p14:creationId xmlns:p14="http://schemas.microsoft.com/office/powerpoint/2010/main" val="160228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Photo of people representing the  Department of Developmental Services - Consumer Advisory Committee&#10;&#10;"/>
          <p:cNvGrpSpPr/>
          <p:nvPr/>
        </p:nvGrpSpPr>
        <p:grpSpPr>
          <a:xfrm>
            <a:off x="3307080" y="415892"/>
            <a:ext cx="5145714" cy="3813181"/>
            <a:chOff x="853440" y="533748"/>
            <a:chExt cx="5145714" cy="3813181"/>
          </a:xfrm>
        </p:grpSpPr>
        <p:sp>
          <p:nvSpPr>
            <p:cNvPr id="4" name="object 17" descr="Consumer Advisory Committee &#10;Photo"/>
            <p:cNvSpPr/>
            <p:nvPr/>
          </p:nvSpPr>
          <p:spPr>
            <a:xfrm>
              <a:off x="853440" y="533748"/>
              <a:ext cx="5074594" cy="27892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9" descr="California Department of Developmental Services - Consumer Advisory Committee&#10;2007&#10;"/>
            <p:cNvSpPr txBox="1"/>
            <p:nvPr/>
          </p:nvSpPr>
          <p:spPr>
            <a:xfrm>
              <a:off x="924560" y="3423599"/>
              <a:ext cx="5074594" cy="923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2000" dirty="0">
                  <a:latin typeface="Trebuchet MS" panose="020B0603020202020204" pitchFamily="34" charset="0"/>
                  <a:cs typeface="Century Gothic"/>
                </a:rPr>
                <a:t>California Department of Developmental Services - </a:t>
              </a:r>
              <a:r>
                <a:rPr sz="2000" dirty="0">
                  <a:latin typeface="Trebuchet MS" panose="020B0603020202020204" pitchFamily="34" charset="0"/>
                  <a:cs typeface="Century Gothic"/>
                </a:rPr>
                <a:t>Consumer</a:t>
              </a:r>
              <a:r>
                <a:rPr sz="2000" spc="-25" dirty="0">
                  <a:latin typeface="Trebuchet MS" panose="020B0603020202020204" pitchFamily="34" charset="0"/>
                  <a:cs typeface="Century Gothic"/>
                </a:rPr>
                <a:t> </a:t>
              </a:r>
              <a:r>
                <a:rPr sz="2000" dirty="0">
                  <a:latin typeface="Trebuchet MS" panose="020B0603020202020204" pitchFamily="34" charset="0"/>
                  <a:cs typeface="Century Gothic"/>
                </a:rPr>
                <a:t>Advisory Committee</a:t>
              </a:r>
              <a:endParaRPr lang="en-US" sz="2000" dirty="0">
                <a:latin typeface="Trebuchet MS" panose="020B0603020202020204" pitchFamily="34" charset="0"/>
                <a:cs typeface="Century Gothic"/>
              </a:endParaRPr>
            </a:p>
            <a:p>
              <a:pPr marL="12700" algn="ctr">
                <a:lnSpc>
                  <a:spcPct val="100000"/>
                </a:lnSpc>
              </a:pPr>
              <a:r>
                <a:rPr lang="en-US" sz="2000" dirty="0">
                  <a:latin typeface="Trebuchet MS" panose="020B0603020202020204" pitchFamily="34" charset="0"/>
                  <a:cs typeface="Century Gothic"/>
                </a:rPr>
                <a:t>2007</a:t>
              </a:r>
              <a:endParaRPr sz="2000" dirty="0">
                <a:latin typeface="Trebuchet MS" panose="020B0603020202020204" pitchFamily="34" charset="0"/>
                <a:cs typeface="Century Gothic"/>
              </a:endParaRPr>
            </a:p>
          </p:txBody>
        </p:sp>
      </p:grp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" y="4387247"/>
            <a:ext cx="12191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latin typeface="Trebuchet MS" panose="020B0603020202020204" pitchFamily="34" charset="0"/>
              </a:rPr>
              <a:t>They demanded action!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Trebuchet MS" panose="020B06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dirty="0">
                <a:latin typeface="Trebuchet MS" panose="020B0603020202020204" pitchFamily="34" charset="0"/>
              </a:rPr>
              <a:t>By them, for them, about them</a:t>
            </a:r>
          </a:p>
          <a:p>
            <a:pPr algn="ctr">
              <a:lnSpc>
                <a:spcPct val="120000"/>
              </a:lnSpc>
            </a:pPr>
            <a:r>
              <a:rPr lang="en-US" sz="3200" dirty="0">
                <a:latin typeface="Trebuchet MS" panose="020B0603020202020204" pitchFamily="34" charset="0"/>
              </a:rPr>
              <a:t>Be safe, not fearful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2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B35399-0BD3-7548-9D72-4BB20197D5B6}"/>
              </a:ext>
            </a:extLst>
          </p:cNvPr>
          <p:cNvSpPr/>
          <p:nvPr/>
        </p:nvSpPr>
        <p:spPr>
          <a:xfrm>
            <a:off x="4227309" y="1028514"/>
            <a:ext cx="3975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800"/>
              </a:spcBef>
              <a:tabLst>
                <a:tab pos="237490" algn="l"/>
              </a:tabLst>
            </a:pPr>
            <a:r>
              <a:rPr lang="en-US" sz="3600" spc="-15" dirty="0">
                <a:latin typeface="Trebuchet MS" panose="020B0603020202020204" pitchFamily="34" charset="0"/>
                <a:cs typeface="Century Gothic"/>
              </a:rPr>
              <a:t>THINK – PLAN - DO</a:t>
            </a:r>
            <a:endParaRPr lang="en-US" sz="3600" dirty="0">
              <a:latin typeface="Trebuchet MS" panose="020B0603020202020204" pitchFamily="34" charset="0"/>
              <a:cs typeface="Century Gothic"/>
            </a:endParaRPr>
          </a:p>
        </p:txBody>
      </p:sp>
      <p:grpSp>
        <p:nvGrpSpPr>
          <p:cNvPr id="5" name="Group 4" descr="Button labeled &quot;motivation&quot;"/>
          <p:cNvGrpSpPr/>
          <p:nvPr/>
        </p:nvGrpSpPr>
        <p:grpSpPr>
          <a:xfrm>
            <a:off x="740644" y="215891"/>
            <a:ext cx="2140756" cy="2076527"/>
            <a:chOff x="389083" y="158671"/>
            <a:chExt cx="2140756" cy="2076527"/>
          </a:xfrm>
        </p:grpSpPr>
        <p:sp>
          <p:nvSpPr>
            <p:cNvPr id="6" name="Oval 5"/>
            <p:cNvSpPr/>
            <p:nvPr/>
          </p:nvSpPr>
          <p:spPr>
            <a:xfrm>
              <a:off x="389083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601240" y="546953"/>
              <a:ext cx="1716443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Motivation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object 13"/>
          <p:cNvSpPr txBox="1"/>
          <p:nvPr/>
        </p:nvSpPr>
        <p:spPr>
          <a:xfrm>
            <a:off x="943451" y="2909992"/>
            <a:ext cx="11071577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5080" indent="-38417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6875" algn="l"/>
              </a:tabLst>
            </a:pPr>
            <a:r>
              <a:rPr sz="2800" spc="-20" dirty="0">
                <a:latin typeface="Trebuchet MS" panose="020B0603020202020204" pitchFamily="34" charset="0"/>
                <a:cs typeface="Century Gothic"/>
              </a:rPr>
              <a:t>E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nhan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c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e</a:t>
            </a:r>
            <a:r>
              <a:rPr sz="2800" spc="-2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prepare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d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ness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f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or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ho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u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san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d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s</a:t>
            </a:r>
            <a:r>
              <a:rPr sz="2800" spc="-2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lang="en-US" sz="2800" spc="-25" dirty="0">
                <a:latin typeface="Trebuchet MS" panose="020B0603020202020204" pitchFamily="34" charset="0"/>
                <a:cs typeface="Century Gothic"/>
              </a:rPr>
              <a:t>of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people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w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h</a:t>
            </a:r>
            <a:r>
              <a:rPr sz="2800" spc="-3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lang="en-US" sz="2800" spc="-20" dirty="0">
                <a:latin typeface="Trebuchet MS" panose="020B0603020202020204" pitchFamily="34" charset="0"/>
                <a:cs typeface="Century Gothic"/>
              </a:rPr>
              <a:t>disabilities</a:t>
            </a:r>
            <a:endParaRPr sz="2800" dirty="0">
              <a:latin typeface="Trebuchet MS" panose="020B0603020202020204" pitchFamily="34" charset="0"/>
              <a:cs typeface="Century Gothic"/>
            </a:endParaRPr>
          </a:p>
          <a:p>
            <a:pPr marL="396875" marR="133985" indent="-38417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6875" algn="l"/>
              </a:tabLst>
            </a:pPr>
            <a:r>
              <a:rPr lang="en-US" sz="2800" spc="-20" dirty="0">
                <a:latin typeface="Trebuchet MS" panose="020B0603020202020204" pitchFamily="34" charset="0"/>
                <a:cs typeface="Century Gothic"/>
              </a:rPr>
              <a:t>Be viewed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as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commu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n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y</a:t>
            </a:r>
            <a:r>
              <a:rPr sz="2800" spc="-3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asse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s </a:t>
            </a:r>
            <a:r>
              <a:rPr lang="en-US" sz="2800" spc="-10" dirty="0">
                <a:latin typeface="Trebuchet MS" panose="020B0603020202020204" pitchFamily="34" charset="0"/>
                <a:cs typeface="Century Gothic"/>
              </a:rPr>
              <a:t>that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ass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st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o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her</a:t>
            </a:r>
            <a:r>
              <a:rPr lang="en-US" sz="2800" spc="-10" dirty="0">
                <a:latin typeface="Trebuchet MS" panose="020B0603020202020204" pitchFamily="34" charset="0"/>
                <a:cs typeface="Century Gothic"/>
              </a:rPr>
              <a:t>s</a:t>
            </a:r>
            <a:endParaRPr sz="2800" dirty="0">
              <a:latin typeface="Trebuchet MS" panose="020B0603020202020204" pitchFamily="34" charset="0"/>
              <a:cs typeface="Century Gothic"/>
            </a:endParaRPr>
          </a:p>
          <a:p>
            <a:pPr marL="396875" marR="96520" indent="-38417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6875" algn="l"/>
              </a:tabLst>
            </a:pPr>
            <a:r>
              <a:rPr lang="en-US" sz="2800" spc="-50" dirty="0">
                <a:latin typeface="Trebuchet MS" panose="020B0603020202020204" pitchFamily="34" charset="0"/>
                <a:cs typeface="Century Gothic"/>
              </a:rPr>
              <a:t>Design easy-to-use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ools</a:t>
            </a:r>
            <a:r>
              <a:rPr sz="2800" spc="-2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and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pro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c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ess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 </a:t>
            </a:r>
            <a:endParaRPr lang="en-US" sz="2800" dirty="0">
              <a:latin typeface="Trebuchet MS" panose="020B0603020202020204" pitchFamily="34" charset="0"/>
              <a:cs typeface="Century Gothic"/>
            </a:endParaRPr>
          </a:p>
          <a:p>
            <a:pPr marL="396875" marR="96520" indent="-38417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6875" algn="l"/>
              </a:tabLst>
            </a:pPr>
            <a:r>
              <a:rPr lang="en-US" sz="2800" dirty="0">
                <a:latin typeface="Trebuchet MS" panose="020B0603020202020204" pitchFamily="34" charset="0"/>
                <a:cs typeface="Century Gothic"/>
              </a:rPr>
              <a:t>A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d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able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c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ross pop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u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la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ons</a:t>
            </a:r>
            <a:r>
              <a:rPr lang="en-US" sz="2800" spc="-15" dirty="0">
                <a:latin typeface="Trebuchet MS" panose="020B0603020202020204" pitchFamily="34" charset="0"/>
                <a:cs typeface="Century Gothic"/>
              </a:rPr>
              <a:t> and locations</a:t>
            </a:r>
            <a:endParaRPr sz="2800" dirty="0">
              <a:latin typeface="Trebuchet MS" panose="020B0603020202020204" pitchFamily="34" charset="0"/>
              <a:cs typeface="Century Gothic"/>
            </a:endParaRPr>
          </a:p>
          <a:p>
            <a:pPr marL="396875" indent="-38417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96875" algn="l"/>
              </a:tabLst>
            </a:pPr>
            <a:r>
              <a:rPr sz="2800" spc="-20" dirty="0">
                <a:latin typeface="Trebuchet MS" panose="020B0603020202020204" pitchFamily="34" charset="0"/>
                <a:cs typeface="Century Gothic"/>
              </a:rPr>
              <a:t>S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mple</a:t>
            </a:r>
            <a:r>
              <a:rPr sz="2800" spc="-3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me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hod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hat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empowers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people</a:t>
            </a:r>
            <a:r>
              <a:rPr sz="2800" spc="-2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o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ake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a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c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on</a:t>
            </a:r>
            <a:endParaRPr lang="en-US" sz="2800" spc="-15" dirty="0">
              <a:latin typeface="Trebuchet MS" panose="020B0603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5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320" y="1099778"/>
            <a:ext cx="653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5" dirty="0">
                <a:latin typeface="Trebuchet MS" panose="020B0603020202020204" pitchFamily="34" charset="0"/>
                <a:cs typeface="Century Gothic"/>
              </a:rPr>
              <a:t>Nothing about me, without me</a:t>
            </a:r>
            <a:endParaRPr lang="en-US" sz="2400" dirty="0"/>
          </a:p>
        </p:txBody>
      </p:sp>
      <p:grpSp>
        <p:nvGrpSpPr>
          <p:cNvPr id="15" name="Group 14" descr="Button  reading &quot;Principles&quot;"/>
          <p:cNvGrpSpPr/>
          <p:nvPr/>
        </p:nvGrpSpPr>
        <p:grpSpPr>
          <a:xfrm>
            <a:off x="772161" y="361871"/>
            <a:ext cx="2140756" cy="2076527"/>
            <a:chOff x="389083" y="158671"/>
            <a:chExt cx="2140756" cy="2076527"/>
          </a:xfrm>
        </p:grpSpPr>
        <p:sp>
          <p:nvSpPr>
            <p:cNvPr id="16" name="Oval 15"/>
            <p:cNvSpPr/>
            <p:nvPr/>
          </p:nvSpPr>
          <p:spPr>
            <a:xfrm>
              <a:off x="389083" y="158671"/>
              <a:ext cx="2140756" cy="207652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601240" y="546953"/>
              <a:ext cx="1716443" cy="129996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Principles</a:t>
              </a:r>
              <a:endParaRPr lang="en-US" sz="2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6" name="object 13"/>
          <p:cNvSpPr txBox="1"/>
          <p:nvPr/>
        </p:nvSpPr>
        <p:spPr>
          <a:xfrm>
            <a:off x="1477474" y="2966544"/>
            <a:ext cx="9980653" cy="241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9730" algn="l"/>
              </a:tabLst>
            </a:pP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eo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le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ha</a:t>
            </a:r>
            <a:r>
              <a:rPr sz="2800" spc="25" dirty="0">
                <a:latin typeface="Trebuchet MS" panose="020B0603020202020204" pitchFamily="34" charset="0"/>
                <a:cs typeface="Century Gothic"/>
              </a:rPr>
              <a:t>v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e</a:t>
            </a:r>
            <a:r>
              <a:rPr sz="2800" spc="-4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the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 r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ght</a:t>
            </a:r>
            <a:r>
              <a:rPr sz="2800" spc="-4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to unde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standa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b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le</a:t>
            </a:r>
            <a:r>
              <a:rPr sz="2800" spc="-2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nfo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ma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1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on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rebuchet MS" panose="020B0603020202020204" pitchFamily="34" charset="0"/>
                <a:cs typeface="Century Gothic"/>
              </a:rPr>
              <a:t>Clear</a:t>
            </a:r>
            <a:r>
              <a:rPr sz="2800" spc="-3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language</a:t>
            </a:r>
            <a:r>
              <a:rPr sz="2800" spc="-3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n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cr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eases</a:t>
            </a:r>
            <a:r>
              <a:rPr sz="2800" spc="-2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a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t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c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spc="-10" dirty="0">
                <a:latin typeface="Trebuchet MS" panose="020B0603020202020204" pitchFamily="34" charset="0"/>
                <a:cs typeface="Century Gothic"/>
              </a:rPr>
              <a:t>at</a:t>
            </a:r>
            <a:r>
              <a:rPr sz="2800" spc="1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on</a:t>
            </a:r>
            <a:r>
              <a:rPr sz="2800" spc="-5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n</a:t>
            </a:r>
            <a:r>
              <a:rPr sz="2800" spc="-3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e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sonal</a:t>
            </a:r>
            <a:r>
              <a:rPr sz="2800" spc="5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safet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y</a:t>
            </a:r>
            <a:endParaRPr sz="2800" dirty="0">
              <a:latin typeface="Trebuchet MS" panose="020B0603020202020204" pitchFamily="34" charset="0"/>
              <a:cs typeface="Century Gothic"/>
            </a:endParaRPr>
          </a:p>
          <a:p>
            <a:pPr marL="469900" marR="50165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  <a:cs typeface="Century Gothic"/>
              </a:rPr>
              <a:t>Taking 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e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sonal 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r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es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p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ons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5" dirty="0">
                <a:latin typeface="Trebuchet MS" panose="020B0603020202020204" pitchFamily="34" charset="0"/>
                <a:cs typeface="Century Gothic"/>
              </a:rPr>
              <a:t>b</a:t>
            </a:r>
            <a:r>
              <a:rPr sz="2800" spc="20" dirty="0">
                <a:latin typeface="Trebuchet MS" panose="020B0603020202020204" pitchFamily="34" charset="0"/>
                <a:cs typeface="Century Gothic"/>
              </a:rPr>
              <a:t>i</a:t>
            </a:r>
            <a:r>
              <a:rPr sz="2800" spc="-15" dirty="0">
                <a:latin typeface="Trebuchet MS" panose="020B0603020202020204" pitchFamily="34" charset="0"/>
                <a:cs typeface="Century Gothic"/>
              </a:rPr>
              <a:t>l</a:t>
            </a:r>
            <a:r>
              <a:rPr sz="2800" dirty="0">
                <a:latin typeface="Trebuchet MS" panose="020B0603020202020204" pitchFamily="34" charset="0"/>
                <a:cs typeface="Century Gothic"/>
              </a:rPr>
              <a:t>ity</a:t>
            </a:r>
            <a:r>
              <a:rPr sz="2800" spc="-60" dirty="0">
                <a:latin typeface="Trebuchet MS" panose="020B0603020202020204" pitchFamily="34" charset="0"/>
                <a:cs typeface="Century Gothic"/>
              </a:rPr>
              <a:t> </a:t>
            </a:r>
            <a:r>
              <a:rPr lang="en-US" sz="2800" spc="-60" dirty="0">
                <a:latin typeface="Trebuchet MS" panose="020B0603020202020204" pitchFamily="34" charset="0"/>
                <a:cs typeface="Century Gothic"/>
              </a:rPr>
              <a:t>for my </a:t>
            </a:r>
            <a:r>
              <a:rPr lang="en-US" sz="2800" spc="-60" dirty="0" smtClean="0">
                <a:latin typeface="Trebuchet MS" panose="020B0603020202020204" pitchFamily="34" charset="0"/>
                <a:cs typeface="Century Gothic"/>
              </a:rPr>
              <a:t>own </a:t>
            </a:r>
            <a:r>
              <a:rPr sz="2800" dirty="0" smtClean="0">
                <a:latin typeface="Trebuchet MS" panose="020B0603020202020204" pitchFamily="34" charset="0"/>
                <a:cs typeface="Century Gothic"/>
              </a:rPr>
              <a:t>safet</a:t>
            </a:r>
            <a:r>
              <a:rPr sz="2800" spc="-5" dirty="0" smtClean="0">
                <a:latin typeface="Trebuchet MS" panose="020B0603020202020204" pitchFamily="34" charset="0"/>
                <a:cs typeface="Century Gothic"/>
              </a:rPr>
              <a:t>y</a:t>
            </a:r>
            <a:endParaRPr lang="en-US" sz="2800" spc="-5" dirty="0">
              <a:latin typeface="Trebuchet MS" panose="020B0603020202020204" pitchFamily="34" charset="0"/>
              <a:cs typeface="Century Gothic"/>
            </a:endParaRPr>
          </a:p>
          <a:p>
            <a:pPr marL="469900" marR="50165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latin typeface="Trebuchet MS" panose="020B0603020202020204" pitchFamily="34" charset="0"/>
                <a:cs typeface="Century Gothic"/>
              </a:rPr>
              <a:t>Becoming an asset to the community</a:t>
            </a:r>
            <a:endParaRPr sz="2800" dirty="0">
              <a:latin typeface="Trebuchet MS" panose="020B0603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708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6A5394-DE9C-414A-A851-A876EB0930CB}"/>
              </a:ext>
            </a:extLst>
          </p:cNvPr>
          <p:cNvSpPr/>
          <p:nvPr/>
        </p:nvSpPr>
        <p:spPr>
          <a:xfrm>
            <a:off x="3488044" y="682929"/>
            <a:ext cx="5758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Feeling Safe, Being Safe Video</a:t>
            </a:r>
          </a:p>
        </p:txBody>
      </p:sp>
      <p:grpSp>
        <p:nvGrpSpPr>
          <p:cNvPr id="3" name="Group 2" descr="Photo of Feeling Safe, Being Safe trainer &quot;It changed my whole life&quot; &#10;and link to video. "/>
          <p:cNvGrpSpPr/>
          <p:nvPr/>
        </p:nvGrpSpPr>
        <p:grpSpPr>
          <a:xfrm>
            <a:off x="295491" y="425191"/>
            <a:ext cx="11540909" cy="6323951"/>
            <a:chOff x="295491" y="425191"/>
            <a:chExt cx="11540909" cy="6323951"/>
          </a:xfrm>
        </p:grpSpPr>
        <p:grpSp>
          <p:nvGrpSpPr>
            <p:cNvPr id="17" name="Group 16"/>
            <p:cNvGrpSpPr/>
            <p:nvPr/>
          </p:nvGrpSpPr>
          <p:grpSpPr>
            <a:xfrm>
              <a:off x="295491" y="425191"/>
              <a:ext cx="11540909" cy="6323951"/>
              <a:chOff x="-11209770" y="-4100258"/>
              <a:chExt cx="10887075" cy="579901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-11209770" y="-4100258"/>
                <a:ext cx="10887075" cy="5799011"/>
                <a:chOff x="-12639675" y="-2135268"/>
                <a:chExt cx="10887075" cy="5799011"/>
              </a:xfrm>
            </p:grpSpPr>
            <p:pic>
              <p:nvPicPr>
                <p:cNvPr id="26" name="Picture 25" descr="Photo of Feeling Safe, Being Safe leader &quot;&quot;It changed my whole life&quot; and link to video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05" t="9774" r="16325" b="13664"/>
                <a:stretch/>
              </p:blipFill>
              <p:spPr>
                <a:xfrm>
                  <a:off x="-12534900" y="-2135268"/>
                  <a:ext cx="10782300" cy="5799011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5935" t="40409" r="29316" b="35632"/>
                <a:stretch/>
              </p:blipFill>
              <p:spPr>
                <a:xfrm>
                  <a:off x="-12639675" y="-1581150"/>
                  <a:ext cx="5252792" cy="158115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>
                <a:off x="-11209770" y="1113978"/>
                <a:ext cx="7200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2.14 stop: </a:t>
                </a:r>
                <a:endParaRPr lang="en-US" sz="1600" dirty="0">
                  <a:hlinkClick r:id="rId4"/>
                </a:endParaRPr>
              </a:p>
              <a:p>
                <a:r>
                  <a:rPr lang="en-US" sz="1600" dirty="0">
                    <a:hlinkClick r:id="rId4"/>
                  </a:rPr>
                  <a:t>https://www.youtube.com/watch?v=MqKPYaSQAYw</a:t>
                </a:r>
                <a:r>
                  <a:rPr lang="en-US" sz="1600" dirty="0"/>
                  <a:t> 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06558" y="500490"/>
              <a:ext cx="6101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University of Hawaii Center for Disability Studies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21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1158</Words>
  <Application>Microsoft Office PowerPoint</Application>
  <PresentationFormat>Widescreen</PresentationFormat>
  <Paragraphs>196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Aharoni</vt:lpstr>
      <vt:lpstr>Arial</vt:lpstr>
      <vt:lpstr>Calibri</vt:lpstr>
      <vt:lpstr>Calibri Light</vt:lpstr>
      <vt:lpstr>Century Gothic</vt:lpstr>
      <vt:lpstr>Symbol</vt:lpstr>
      <vt:lpstr>Times New Roman</vt:lpstr>
      <vt:lpstr>Trebuchet MS</vt:lpstr>
      <vt:lpstr>Office Theme</vt:lpstr>
      <vt:lpstr>Feeling Safe, Being Safe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Government Accountability Office February 2017</vt:lpstr>
      <vt:lpstr>Preparedness</vt:lpstr>
      <vt:lpstr>Community Resilience</vt:lpstr>
      <vt:lpstr>Nothing About Any of Us, Without All of Us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63</cp:revision>
  <dcterms:created xsi:type="dcterms:W3CDTF">2019-02-02T19:52:15Z</dcterms:created>
  <dcterms:modified xsi:type="dcterms:W3CDTF">2019-02-19T19:01:28Z</dcterms:modified>
</cp:coreProperties>
</file>